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0" r:id="rId1"/>
  </p:sldMasterIdLst>
  <p:notesMasterIdLst>
    <p:notesMasterId r:id="rId5"/>
  </p:notesMasterIdLst>
  <p:sldIdLst>
    <p:sldId id="258" r:id="rId2"/>
    <p:sldId id="321" r:id="rId3"/>
    <p:sldId id="316" r:id="rId4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66"/>
    <a:srgbClr val="FF7C80"/>
    <a:srgbClr val="FF5050"/>
    <a:srgbClr val="FF6600"/>
    <a:srgbClr val="BEC637"/>
    <a:srgbClr val="C8D139"/>
    <a:srgbClr val="00A6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812"/>
    <p:restoredTop sz="80442"/>
  </p:normalViewPr>
  <p:slideViewPr>
    <p:cSldViewPr snapToGrid="0" snapToObjects="1">
      <p:cViewPr>
        <p:scale>
          <a:sx n="50" d="100"/>
          <a:sy n="50" d="100"/>
        </p:scale>
        <p:origin x="-1096" y="-1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Grid="0" snapToObjects="1">
      <p:cViewPr varScale="1">
        <p:scale>
          <a:sx n="51" d="100"/>
          <a:sy n="51" d="100"/>
        </p:scale>
        <p:origin x="-2668" y="-84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1B072493-86C1-284B-908A-FD230E340C3A}" type="datetimeFigureOut">
              <a:rPr lang="en-US" smtClean="0"/>
              <a:t>5/16/2022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4BD92324-2899-8447-ABEA-956048AE4D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8983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Welcome</a:t>
            </a:r>
          </a:p>
          <a:p>
            <a:endParaRPr lang="en-US" dirty="0" smtClean="0"/>
          </a:p>
          <a:p>
            <a:r>
              <a:rPr lang="en-US" dirty="0" smtClean="0"/>
              <a:t>Introductions (if</a:t>
            </a:r>
            <a:r>
              <a:rPr lang="en-US" baseline="0" dirty="0" smtClean="0"/>
              <a:t> needed)</a:t>
            </a:r>
          </a:p>
          <a:p>
            <a:endParaRPr lang="en-US" baseline="0" dirty="0" smtClean="0"/>
          </a:p>
          <a:p>
            <a:r>
              <a:rPr lang="en-US" baseline="0" dirty="0" smtClean="0"/>
              <a:t>Logistics (bathroom, breaks, etc. if needed)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D92324-2899-8447-ABEA-956048AE4D6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1834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Mission Statement</a:t>
            </a:r>
            <a:endParaRPr lang="en-US" b="1" baseline="0" dirty="0" smtClean="0"/>
          </a:p>
          <a:p>
            <a:r>
              <a:rPr lang="en-US" dirty="0" smtClean="0"/>
              <a:t>If your church already has a mission statement, you are invited to explore a new one. </a:t>
            </a:r>
          </a:p>
          <a:p>
            <a:r>
              <a:rPr lang="en-US" dirty="0" smtClean="0"/>
              <a:t>You can modify your existing one,</a:t>
            </a:r>
          </a:p>
          <a:p>
            <a:r>
              <a:rPr lang="en-US" dirty="0" smtClean="0"/>
              <a:t>Or you can simply confirm your existing mission statement fits the criteria or needs of your church</a:t>
            </a:r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D92324-2899-8447-ABEA-956048AE4D6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0883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Next Step and THANK YOU!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D92324-2899-8447-ABEA-956048AE4D6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088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t>5/16/2022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2522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t>5/16/2022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7472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t>5/16/2022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978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t>5/16/2022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4386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t>5/16/2022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4480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t>5/16/2022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3461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t>5/16/2022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1994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t>5/16/2022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4220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t>5/16/2022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6466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t>5/16/2022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207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t>5/16/2022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8787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t>5/16/2022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9184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3AE499-ECB5-424C-B93F-5AEF3EF65C86}" type="datetimeFigureOut">
              <a:rPr lang="en-US" smtClean="0"/>
              <a:t>5/16/2022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B1F0C2-ADA1-43B8-9573-4E34216202E2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59FD0991-F32B-D442-922A-5B16C0C9E999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0641480" y="6321625"/>
            <a:ext cx="1316748" cy="438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7737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37661E1-B247-3E45-9545-D9E1DD8503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89447" y="622300"/>
            <a:ext cx="8597553" cy="4572000"/>
          </a:xfrm>
        </p:spPr>
        <p:txBody>
          <a:bodyPr>
            <a:normAutofit/>
          </a:bodyPr>
          <a:lstStyle/>
          <a:p>
            <a:r>
              <a:rPr lang="en-US" sz="6000" b="1" dirty="0" smtClean="0"/>
              <a:t>LCR Visioning</a:t>
            </a:r>
            <a:br>
              <a:rPr lang="en-US" sz="6000" b="1" dirty="0" smtClean="0"/>
            </a:br>
            <a:r>
              <a:rPr lang="en-US" b="1" dirty="0"/>
              <a:t/>
            </a:r>
            <a:br>
              <a:rPr lang="en-US" b="1" dirty="0"/>
            </a:br>
            <a:r>
              <a:rPr lang="en-US" b="1" dirty="0" smtClean="0"/>
              <a:t>Mission Statement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47" y="127790"/>
            <a:ext cx="1625600" cy="1285480"/>
          </a:xfrm>
          <a:prstGeom prst="rect">
            <a:avLst/>
          </a:prstGeom>
          <a:noFill/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832354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3FDEE80-FB14-3242-A8DE-0BA497D4C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618"/>
            <a:ext cx="10972800" cy="1143000"/>
          </a:xfrm>
        </p:spPr>
        <p:txBody>
          <a:bodyPr>
            <a:normAutofit/>
          </a:bodyPr>
          <a:lstStyle/>
          <a:p>
            <a:r>
              <a:rPr lang="en-US" b="1" dirty="0" smtClean="0"/>
              <a:t>Mission</a:t>
            </a:r>
            <a:r>
              <a:rPr lang="en-US" b="1" dirty="0"/>
              <a:t> </a:t>
            </a:r>
            <a:r>
              <a:rPr lang="en-US" b="1" dirty="0" smtClean="0"/>
              <a:t>Statement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9F7F2DB-E988-384E-B566-6158EBF8EB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86140"/>
            <a:ext cx="10744200" cy="516165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3400" b="1" dirty="0" smtClean="0"/>
              <a:t>  What is our Mission?  </a:t>
            </a:r>
          </a:p>
          <a:p>
            <a:pPr marL="457200" indent="-228600"/>
            <a:r>
              <a:rPr lang="en-US" sz="2800" b="1" dirty="0" smtClean="0">
                <a:solidFill>
                  <a:srgbClr val="0070C0"/>
                </a:solidFill>
                <a:latin typeface="+mn-lt"/>
                <a:cs typeface="+mn-cs"/>
              </a:rPr>
              <a:t>Why do we exist?  </a:t>
            </a:r>
            <a:r>
              <a:rPr lang="en-US" sz="2800" dirty="0" smtClean="0">
                <a:latin typeface="+mn-lt"/>
                <a:cs typeface="+mn-cs"/>
              </a:rPr>
              <a:t>What do we do better than others?</a:t>
            </a:r>
          </a:p>
          <a:p>
            <a:pPr marL="457200" indent="-228600"/>
            <a:r>
              <a:rPr lang="en-US" sz="2800" b="1" dirty="0" smtClean="0">
                <a:solidFill>
                  <a:srgbClr val="0070C0"/>
                </a:solidFill>
                <a:latin typeface="+mn-lt"/>
                <a:cs typeface="+mn-cs"/>
              </a:rPr>
              <a:t>Who is our beneficiary?  </a:t>
            </a:r>
            <a:r>
              <a:rPr lang="en-US" sz="2800" dirty="0" smtClean="0">
                <a:latin typeface="+mn-lt"/>
                <a:cs typeface="+mn-cs"/>
              </a:rPr>
              <a:t>This is typically not “inside” the church.  Who can we reach or serve better then others in our local community?</a:t>
            </a:r>
          </a:p>
          <a:p>
            <a:pPr marL="457200" indent="-228600"/>
            <a:r>
              <a:rPr lang="en-US" sz="2800" b="1" dirty="0" smtClean="0">
                <a:solidFill>
                  <a:srgbClr val="0070C0"/>
                </a:solidFill>
                <a:latin typeface="+mn-lt"/>
                <a:cs typeface="+mn-cs"/>
              </a:rPr>
              <a:t>What is our objective or desired result?  </a:t>
            </a:r>
            <a:r>
              <a:rPr lang="en-US" sz="2800" dirty="0" smtClean="0">
                <a:latin typeface="+mn-lt"/>
                <a:cs typeface="+mn-cs"/>
              </a:rPr>
              <a:t>What difference would we like to see in 10 years?</a:t>
            </a:r>
            <a:endParaRPr lang="en-US" sz="2800" b="1" dirty="0" smtClean="0">
              <a:solidFill>
                <a:srgbClr val="0070C0"/>
              </a:solidFill>
              <a:latin typeface="+mn-lt"/>
              <a:cs typeface="+mn-cs"/>
            </a:endParaRPr>
          </a:p>
          <a:p>
            <a:pPr marL="457200" indent="-228600"/>
            <a:r>
              <a:rPr lang="en-US" sz="2800" dirty="0" smtClean="0">
                <a:latin typeface="+mn-lt"/>
                <a:cs typeface="+mn-cs"/>
              </a:rPr>
              <a:t>State the mission 10 words or less</a:t>
            </a:r>
          </a:p>
          <a:p>
            <a:pPr marL="457200" indent="-228600"/>
            <a:r>
              <a:rPr lang="en-US" sz="2800" dirty="0" smtClean="0">
                <a:latin typeface="+mn-lt"/>
                <a:cs typeface="+mn-cs"/>
              </a:rPr>
              <a:t>Does it help us say no to good things?  Help making the “hard” decision on how our resources will be used (volunteers, dollars, time, etc.)</a:t>
            </a:r>
          </a:p>
          <a:p>
            <a:pPr marL="228600" indent="0">
              <a:buNone/>
            </a:pPr>
            <a:endParaRPr lang="en-US" sz="1500" dirty="0"/>
          </a:p>
          <a:p>
            <a:pPr marL="228600" indent="0">
              <a:buNone/>
            </a:pPr>
            <a:r>
              <a:rPr lang="en-US" sz="3400" b="1" dirty="0" smtClean="0"/>
              <a:t>TASK:</a:t>
            </a:r>
          </a:p>
          <a:p>
            <a:pPr marL="685800" indent="-457200">
              <a:buFont typeface="Wingdings" pitchFamily="2" charset="2"/>
              <a:buChar char="Ø"/>
            </a:pPr>
            <a:r>
              <a:rPr lang="en-US" sz="3400" dirty="0" smtClean="0"/>
              <a:t>Develop a mission statement keeping in mind the core values we identified</a:t>
            </a:r>
          </a:p>
          <a:p>
            <a:pPr lvl="2"/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10100596" y="113323"/>
            <a:ext cx="1968500" cy="1417782"/>
            <a:chOff x="7023048" y="322118"/>
            <a:chExt cx="4559352" cy="3647482"/>
          </a:xfrm>
        </p:grpSpPr>
        <p:pic>
          <p:nvPicPr>
            <p:cNvPr id="4" name="Content Placeholder 3" descr="Diagram&#10;&#10;Description automatically generated">
              <a:extLst>
                <a:ext uri="{FF2B5EF4-FFF2-40B4-BE49-F238E27FC236}">
                  <a16:creationId xmlns="" xmlns:a16="http://schemas.microsoft.com/office/drawing/2014/main" id="{BF1509FC-D5DA-6849-A270-ADAF58599F9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023048" y="322118"/>
              <a:ext cx="4559352" cy="3647482"/>
            </a:xfrm>
            <a:prstGeom prst="rect">
              <a:avLst/>
            </a:prstGeom>
            <a:noFill/>
          </p:spPr>
        </p:pic>
        <p:sp>
          <p:nvSpPr>
            <p:cNvPr id="6" name="Rounded Rectangle 5"/>
            <p:cNvSpPr/>
            <p:nvPr/>
          </p:nvSpPr>
          <p:spPr>
            <a:xfrm rot="3120000">
              <a:off x="7627750" y="2316357"/>
              <a:ext cx="1456938" cy="457200"/>
            </a:xfrm>
            <a:prstGeom prst="roundRect">
              <a:avLst/>
            </a:prstGeom>
            <a:solidFill>
              <a:srgbClr val="BEC637">
                <a:alpha val="5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ounded Rectangle 6"/>
            <p:cNvSpPr/>
            <p:nvPr/>
          </p:nvSpPr>
          <p:spPr>
            <a:xfrm rot="-2520000">
              <a:off x="9499600" y="2485551"/>
              <a:ext cx="1193800" cy="464943"/>
            </a:xfrm>
            <a:prstGeom prst="roundRect">
              <a:avLst/>
            </a:prstGeom>
            <a:solidFill>
              <a:srgbClr val="FF9966">
                <a:alpha val="5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645904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3FDEE80-FB14-3242-A8DE-0BA497D4C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938"/>
            <a:ext cx="10972800" cy="1143000"/>
          </a:xfrm>
        </p:spPr>
        <p:txBody>
          <a:bodyPr/>
          <a:lstStyle/>
          <a:p>
            <a:r>
              <a:rPr lang="en-US" b="1" dirty="0"/>
              <a:t>NEXT STEPS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9F7F2DB-E988-384E-B566-6158EBF8EB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4000"/>
            <a:ext cx="10515600" cy="4823791"/>
          </a:xfrm>
        </p:spPr>
        <p:txBody>
          <a:bodyPr>
            <a:normAutofit/>
          </a:bodyPr>
          <a:lstStyle/>
          <a:p>
            <a:r>
              <a:rPr lang="en-US" sz="3400" dirty="0" smtClean="0"/>
              <a:t>Combine </a:t>
            </a:r>
            <a:r>
              <a:rPr lang="en-US" sz="3400" smtClean="0"/>
              <a:t>mission statements</a:t>
            </a:r>
            <a:endParaRPr lang="en-US" sz="3400" dirty="0" smtClean="0"/>
          </a:p>
          <a:p>
            <a:endParaRPr lang="en-US" sz="1800" dirty="0"/>
          </a:p>
          <a:p>
            <a:r>
              <a:rPr lang="en-US" sz="3400" dirty="0" smtClean="0"/>
              <a:t>Present to LCR’s Visioning Taskforce and gain approval</a:t>
            </a:r>
          </a:p>
          <a:p>
            <a:endParaRPr lang="en-US" sz="1800" dirty="0" smtClean="0"/>
          </a:p>
          <a:p>
            <a:r>
              <a:rPr lang="en-US" sz="3400" dirty="0" smtClean="0"/>
              <a:t>Communicate to the congregation</a:t>
            </a:r>
          </a:p>
          <a:p>
            <a:endParaRPr lang="en-US" sz="1800" dirty="0" smtClean="0"/>
          </a:p>
          <a:p>
            <a:r>
              <a:rPr lang="en-US" sz="3400" dirty="0" smtClean="0"/>
              <a:t>Begin working on Strategy and Vision in September</a:t>
            </a:r>
            <a:endParaRPr lang="en-US" sz="3400" dirty="0"/>
          </a:p>
        </p:txBody>
      </p:sp>
      <p:pic>
        <p:nvPicPr>
          <p:cNvPr id="6" name="Content Placeholder 3" descr="Diagram&#10;&#10;Description automatically generated">
            <a:extLst>
              <a:ext uri="{FF2B5EF4-FFF2-40B4-BE49-F238E27FC236}">
                <a16:creationId xmlns="" xmlns:a16="http://schemas.microsoft.com/office/drawing/2014/main" id="{BF1509FC-D5DA-6849-A270-ADAF58599F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3200" y="96827"/>
            <a:ext cx="1809763" cy="144781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00947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6035</TotalTime>
  <Words>220</Words>
  <Application>Microsoft Office PowerPoint</Application>
  <PresentationFormat>Custom</PresentationFormat>
  <Paragraphs>32</Paragraphs>
  <Slides>3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Custom Design</vt:lpstr>
      <vt:lpstr>LCR Visioning  Mission Statement</vt:lpstr>
      <vt:lpstr>Mission Statement</vt:lpstr>
      <vt:lpstr>NEXT STEPS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Ben Osterhaus</dc:creator>
  <cp:lastModifiedBy>Dawn Jacobson</cp:lastModifiedBy>
  <cp:revision>130</cp:revision>
  <cp:lastPrinted>2022-05-15T00:37:04Z</cp:lastPrinted>
  <dcterms:created xsi:type="dcterms:W3CDTF">2021-12-04T12:00:59Z</dcterms:created>
  <dcterms:modified xsi:type="dcterms:W3CDTF">2022-05-16T18:31:13Z</dcterms:modified>
</cp:coreProperties>
</file>